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/>
  <p:notesSz cx="6858000" cy="9144000"/>
  <p:embeddedFontLst>
    <p:bold r:id="rId30"/>
    <p:boldItalic r:id="rId31"/>
    <p:embeddedFont>
      <p:font typeface="Montserrat" charset="0"/>
      <p:regular r:id="rId32"/>
      <p:bold r:id="rId33"/>
      <p:italic r:id="rId34"/>
      <p:boldItalic r:id="rId35"/>
    </p:embeddedFont>
    <p:embeddedFont>
      <p:font typeface="Montserrat Medium" charset="0"/>
      <p:regular r:id="rId36"/>
      <p:bold r:id="rId37"/>
      <p:italic r:id="rId38"/>
      <p:boldItalic r:id="rId39"/>
    </p:embeddedFont>
    <p:embeddedFont>
      <p:font typeface="Helvetica Neue" charset="0"/>
      <p:regular r:id="rId40"/>
      <p:bold r:id="rId41"/>
      <p:italic r:id="rId42"/>
      <p:boldItalic r:id="rId43"/>
      <p:bold r:id="rId44"/>
      <p:boldItalic r:id="rId45"/>
    </p:embeddedFont>
    <p:embeddedFont>
      <p:font typeface="Arial Black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3ABDFC0-9BB6-4C6A-89A2-9D68730EAB1D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6" Type="http://schemas.openxmlformats.org/officeDocument/2006/relationships/font" Target="fonts/font17.fntdata"/><Relationship Id="rId45" Type="http://schemas.openxmlformats.org/officeDocument/2006/relationships/font" Target="fonts/font16.fntdata"/><Relationship Id="rId44" Type="http://schemas.openxmlformats.org/officeDocument/2006/relationships/font" Target="fonts/font15.fntdata"/><Relationship Id="rId43" Type="http://schemas.openxmlformats.org/officeDocument/2006/relationships/font" Target="fonts/font14.fntdata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76594aa8_0_0:notes"/>
          <p:cNvSpPr/>
          <p:nvPr>
            <p:ph type="sldImg" idx="2"/>
          </p:nvPr>
        </p:nvSpPr>
        <p:spPr>
          <a:xfrm>
            <a:off x="479425" y="331788"/>
            <a:ext cx="5921400" cy="333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5c76594aa8_0_0:notes"/>
          <p:cNvSpPr txBox="1"/>
          <p:nvPr>
            <p:ph type="body" idx="1"/>
          </p:nvPr>
        </p:nvSpPr>
        <p:spPr>
          <a:xfrm>
            <a:off x="457200" y="3909060"/>
            <a:ext cx="5943600" cy="4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2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c76594aa8_0_30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5c76594aa8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23 features for LightGBM 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8 for TCN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e3367ee38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e3367ee38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3ae09d48_0_19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5e3ae09d48_0_1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Advantages over traditional autoregressive models: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	ARIMA: forecasting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	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	TCN: output a vector acts as a summary =&gt; can be used in anyway possible.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TCN vs. ARIMA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More flexible.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Automatic feature extractor, less engineering.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Long-term dependencies.</a:t>
            </a:r>
            <a:endParaRPr lang="en-GB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3367ee38_0_8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5e3367ee38_0_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Embedding: a technique just like one-hot encoding, that converts categorical features into numerical features.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More flexible and practically used in NLP.</a:t>
            </a:r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3367ee38_0_2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5e3367ee38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dfbdb941b_6_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5dfbdb941b_6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e3367ee38_0_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5e3367ee38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e3367ee38_0_15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5e3367ee38_0_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c76594aa8_0_3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5c76594aa8_0_3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e3ae09d48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5e3ae09d4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1D1C1D"/>
                </a:solidFill>
              </a:rPr>
              <a:t>Bcc7120 - balance to credit ratio for bankcard trades</a:t>
            </a:r>
            <a:endParaRPr sz="1150">
              <a:solidFill>
                <a:srgbClr val="1D1C1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c76594aa8_0_29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5c76594aa8_0_2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c76594aa8_0_3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5c76594aa8_0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e3367ee38_0_6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5e3367ee38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e311aa63d_0_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5e311aa63d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3367ee38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5e3367ee3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3367ee38_0_8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5e3367ee38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e3367ee38_0_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5e3367ee38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top 5% of the predicted risky accounts,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TCN+LGBM captures 92% of the high risk accounts with 5.34% false positive rate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LGBM captures 88.5% of the high risk accounts with 9.1% false positive rate</a:t>
            </a:r>
            <a:endParaRPr 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3367ee38_0_1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5e3367ee38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fbdb941b_6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fbdb941b_6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Median transactions len per user: 11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3367ee38_0_1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3367ee38_0_1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3367ee38_0_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5e3367ee38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8025" y="-38025"/>
            <a:ext cx="9501819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subTitle" idx="2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– Title Only ">
  <p:cSld name="Title Only 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i="0" u="none" strike="noStrike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A – Turquoise">
  <p:cSld name="Callout 2_1_2_1_1">
    <p:bg>
      <p:bgPr>
        <a:solidFill>
          <a:srgbClr val="00A9CE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313216" y="5023333"/>
            <a:ext cx="6775500" cy="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 panose="020B0604020202090204"/>
              <a:buNone/>
            </a:pPr>
            <a:r>
              <a:rPr lang="en-GB" sz="525" b="0" i="0" u="none" strike="noStrike" cap="none">
                <a:solidFill>
                  <a:srgbClr val="0B01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Advisory services offered through SoFi Wealth, LLC. SoFi Lending Corp., CFL #6054612. NMLS #1121636. ©2018 Social Finance, Inc. Confidential Information. Do not copy or distribute.</a:t>
            </a:r>
            <a:endParaRPr sz="1050" b="0" i="0" u="none" strike="noStrike" cap="none">
              <a:solidFill>
                <a:srgbClr val="0B01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9C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20040" y="1885250"/>
            <a:ext cx="35373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000">
                <a:solidFill>
                  <a:srgbClr val="201747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68" name="Google Shape;68;p16"/>
          <p:cNvSpPr txBox="1"/>
          <p:nvPr>
            <p:ph type="subTitle" idx="1"/>
          </p:nvPr>
        </p:nvSpPr>
        <p:spPr>
          <a:xfrm>
            <a:off x="320040" y="2347350"/>
            <a:ext cx="348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320040" y="951375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in">
  <p:cSld name="Bulleti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body" idx="1"/>
          </p:nvPr>
        </p:nvSpPr>
        <p:spPr>
          <a:xfrm>
            <a:off x="252000" y="1152000"/>
            <a:ext cx="8229600" cy="1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7B7B7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marR="0" lvl="1" indent="-28956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6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7B7B7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1371600" marR="0" lvl="2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6"/>
              </a:buClr>
              <a:buSzPts val="720"/>
              <a:buFont typeface="Noto Sans Symbols"/>
              <a:buChar char="▪"/>
              <a:defRPr sz="1200" b="0" i="0" u="none" strike="noStrike" cap="none">
                <a:solidFill>
                  <a:srgbClr val="7B7B7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1828800" marR="0" lvl="3" indent="-25908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6"/>
              </a:buClr>
              <a:buSzPts val="480"/>
              <a:buFont typeface="Noto Sans Symbols"/>
              <a:buChar char="▪"/>
              <a:defRPr sz="1200" b="0" i="0" u="none" strike="noStrike" cap="none">
                <a:solidFill>
                  <a:srgbClr val="7B7B7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6"/>
              </a:buClr>
              <a:buSzPts val="300"/>
              <a:buFont typeface="Noto Sans Symbols"/>
              <a:buChar char="▪"/>
              <a:defRPr sz="1200" b="0" i="0" u="none" strike="noStrike" cap="none">
                <a:solidFill>
                  <a:srgbClr val="7B7B7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214282" y="274637"/>
            <a:ext cx="5257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 panose="02000503000000020004"/>
              <a:buNone/>
              <a:defRPr sz="2200" b="0" i="0" u="none" strike="noStrike" cap="none">
                <a:solidFill>
                  <a:schemeClr val="accent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type="body" idx="2"/>
          </p:nvPr>
        </p:nvSpPr>
        <p:spPr>
          <a:xfrm>
            <a:off x="214282" y="642924"/>
            <a:ext cx="5214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90204"/>
              <a:buChar char="●"/>
              <a:defRPr sz="1400" b="0" i="0" u="none" strike="noStrike" cap="none">
                <a:solidFill>
                  <a:schemeClr val="accen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Char char="○"/>
              <a:defRPr sz="28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Char char="■"/>
              <a:defRPr sz="24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90204"/>
              <a:buChar char="●"/>
              <a:defRPr sz="16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90204"/>
              <a:buChar char="○"/>
              <a:defRPr sz="16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– Angle Cool Gray">
  <p:cSld name="Titl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8025" y="-38025"/>
            <a:ext cx="9501819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type="subTitle" idx="1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type="subTitle" idx="2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/>
          <a:srcRect r="10"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– Angle Gray Mauve">
  <p:cSld name="Title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8025" y="-38025"/>
            <a:ext cx="9501819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type="subTitle" idx="1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type="subTitle" idx="2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3"/>
          <a:srcRect r="10"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– Angle Hero Blue">
  <p:cSld name="Title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8025" y="-38025"/>
            <a:ext cx="9501819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subTitle" idx="1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type="subTitle" idx="2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– Angle White">
  <p:cSld name="Title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8025" y="-38025"/>
            <a:ext cx="9501819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type="subTitle" idx="1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type="subTitle" idx="2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3"/>
          <a:srcRect r="10"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– Top Dark Purple">
  <p:cSld name="Title_1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8025" y="-38025"/>
            <a:ext cx="9501819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type="subTitle" idx="1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>
                <a:solidFill>
                  <a:srgbClr val="DD797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type="subTitle" idx="2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3"/>
          <a:srcRect r="10"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Layout – Ink">
  <p:cSld name="Callout 2">
    <p:bg>
      <p:bgPr>
        <a:solidFill>
          <a:srgbClr val="201747"/>
        </a:solidFill>
        <a:effectLst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4465875" y="2314225"/>
            <a:ext cx="4354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12" name="Google Shape;112;p24"/>
          <p:cNvSpPr txBox="1"/>
          <p:nvPr>
            <p:ph type="subTitle" idx="1"/>
          </p:nvPr>
        </p:nvSpPr>
        <p:spPr>
          <a:xfrm>
            <a:off x="4465875" y="2791400"/>
            <a:ext cx="435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0" y="0"/>
            <a:ext cx="4247700" cy="51435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Layout – Turquoise">
  <p:cSld name="Callout 2_2">
    <p:bg>
      <p:bgPr>
        <a:solidFill>
          <a:srgbClr val="00A9CE"/>
        </a:solidFill>
        <a:effectLst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465875" y="2314225"/>
            <a:ext cx="4354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rgbClr val="201747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17" name="Google Shape;117;p25"/>
          <p:cNvSpPr txBox="1"/>
          <p:nvPr>
            <p:ph type="subTitle" idx="1"/>
          </p:nvPr>
        </p:nvSpPr>
        <p:spPr>
          <a:xfrm>
            <a:off x="4465875" y="2791400"/>
            <a:ext cx="435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0" y="0"/>
            <a:ext cx="4247700" cy="5143500"/>
          </a:xfrm>
          <a:prstGeom prst="rect">
            <a:avLst/>
          </a:prstGeom>
          <a:solidFill>
            <a:srgbClr val="D8D7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Layout – Cantaloupe">
  <p:cSld name="Callout 2_2_1">
    <p:bg>
      <p:bgPr>
        <a:solidFill>
          <a:srgbClr val="DD7975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4465875" y="2314225"/>
            <a:ext cx="4354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rgbClr val="201747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22" name="Google Shape;122;p26"/>
          <p:cNvSpPr txBox="1"/>
          <p:nvPr>
            <p:ph type="subTitle" idx="1"/>
          </p:nvPr>
        </p:nvSpPr>
        <p:spPr>
          <a:xfrm>
            <a:off x="4465875" y="2791400"/>
            <a:ext cx="435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24" name="Google Shape;124;p26"/>
          <p:cNvSpPr/>
          <p:nvPr/>
        </p:nvSpPr>
        <p:spPr>
          <a:xfrm>
            <a:off x="0" y="0"/>
            <a:ext cx="4247700" cy="5143500"/>
          </a:xfrm>
          <a:prstGeom prst="rect">
            <a:avLst/>
          </a:prstGeom>
          <a:solidFill>
            <a:srgbClr val="AB98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er Name">
  <p:cSld name="Callout 2_2_1_1">
    <p:bg>
      <p:bgPr>
        <a:solidFill>
          <a:srgbClr val="E5E1E6"/>
        </a:solidFill>
        <a:effectLst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4465875" y="2314225"/>
            <a:ext cx="4354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27" name="Google Shape;127;p27"/>
          <p:cNvSpPr txBox="1"/>
          <p:nvPr>
            <p:ph type="subTitle" idx="1"/>
          </p:nvPr>
        </p:nvSpPr>
        <p:spPr>
          <a:xfrm>
            <a:off x="4465875" y="2791400"/>
            <a:ext cx="435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28" name="Google Shape;128;p27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 rotWithShape="1">
          <a:blip r:embed="rId2"/>
          <a:srcRect l="17641" t="7694" r="19354" b="32753"/>
          <a:stretch>
            <a:fillRect/>
          </a:stretch>
        </p:blipFill>
        <p:spPr>
          <a:xfrm>
            <a:off x="0" y="0"/>
            <a:ext cx="4155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out">
  <p:cSld name="Callout 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/>
          <p:nvPr/>
        </p:nvSpPr>
        <p:spPr>
          <a:xfrm>
            <a:off x="313225" y="5023325"/>
            <a:ext cx="8011500" cy="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 panose="020B0604020202090204"/>
              <a:buNone/>
            </a:pPr>
            <a:r>
              <a:rPr lang="en-GB" sz="525" b="0" i="0" u="none" strike="noStrike" cap="none">
                <a:solidFill>
                  <a:srgbClr val="0B01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Advisory services offered through SoFi Wealth, LLC. SoFi Lending Corp., CFL #6054612. NMLS #1121636. SoFi Money™ is offered through SoFi Securities LLC ©2018 Social Finance, Inc. Confidential Information. Do not copy or distribute.</a:t>
            </a:r>
            <a:endParaRPr sz="1050" b="0" i="0" u="none" strike="noStrike" cap="none">
              <a:solidFill>
                <a:srgbClr val="0B01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2017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4885275" y="1656650"/>
            <a:ext cx="35373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00A9C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34" name="Google Shape;134;p28"/>
          <p:cNvSpPr txBox="1"/>
          <p:nvPr>
            <p:ph type="subTitle" idx="1"/>
          </p:nvPr>
        </p:nvSpPr>
        <p:spPr>
          <a:xfrm>
            <a:off x="4933425" y="2118750"/>
            <a:ext cx="348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35" name="Google Shape;135;p28"/>
          <p:cNvSpPr/>
          <p:nvPr/>
        </p:nvSpPr>
        <p:spPr>
          <a:xfrm>
            <a:off x="4885275" y="951375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out – Smartphone">
  <p:cSld name="Callout 2_1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>
            <a:off x="313227" y="5023325"/>
            <a:ext cx="7983000" cy="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 panose="020B0604020202090204"/>
              <a:buNone/>
            </a:pPr>
            <a:r>
              <a:rPr lang="en-GB" sz="525" b="0" i="0" u="none" strike="noStrike" cap="none">
                <a:solidFill>
                  <a:srgbClr val="0B01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Advisory services offered through SoFi Wealth, LLC. SoFi Lending Corp., CFL #6054612. NMLS #1121636. SoFi Money™ is offered through SoFi Securities LLC ©2018 Social Finance, Inc. Confidential Information. Do not copy or distribute.</a:t>
            </a:r>
            <a:endParaRPr sz="1050" b="0" i="0" u="none" strike="noStrike" cap="none">
              <a:solidFill>
                <a:srgbClr val="0B01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39" name="Google Shape;139;p29"/>
          <p:cNvSpPr txBox="1"/>
          <p:nvPr>
            <p:ph type="title"/>
          </p:nvPr>
        </p:nvSpPr>
        <p:spPr>
          <a:xfrm>
            <a:off x="293700" y="2154314"/>
            <a:ext cx="39729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40" name="Google Shape;140;p29"/>
          <p:cNvSpPr txBox="1"/>
          <p:nvPr>
            <p:ph type="subTitle" idx="1"/>
          </p:nvPr>
        </p:nvSpPr>
        <p:spPr>
          <a:xfrm>
            <a:off x="293700" y="2669048"/>
            <a:ext cx="39729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41" name="Google Shape;141;p29"/>
          <p:cNvSpPr/>
          <p:nvPr/>
        </p:nvSpPr>
        <p:spPr>
          <a:xfrm>
            <a:off x="293700" y="1441550"/>
            <a:ext cx="747000" cy="1314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75575" y="36450"/>
            <a:ext cx="3161096" cy="51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A – Cantaloupe">
  <p:cSld name="Callout 2_1_2_1_1_1">
    <p:bg>
      <p:bgPr>
        <a:solidFill>
          <a:srgbClr val="DD7975"/>
        </a:solidFill>
        <a:effectLst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313216" y="5023333"/>
            <a:ext cx="6775500" cy="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 panose="020B0604020202090204"/>
              <a:buNone/>
            </a:pPr>
            <a:r>
              <a:rPr lang="en-GB" sz="525" b="0" i="0" u="none" strike="noStrike" cap="none">
                <a:solidFill>
                  <a:srgbClr val="0B01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Advisory services offered through SoFi Wealth, LLC. SoFi Lending Corp., CFL #6054612. NMLS #1121636. ©2018 Social Finance, Inc. Confidential Information. Do not copy or distribute.</a:t>
            </a:r>
            <a:endParaRPr sz="1050" b="0" i="0" u="none" strike="noStrike" cap="none">
              <a:solidFill>
                <a:srgbClr val="0B01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D79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6" name="Google Shape;146;p30"/>
          <p:cNvSpPr txBox="1"/>
          <p:nvPr>
            <p:ph type="title"/>
          </p:nvPr>
        </p:nvSpPr>
        <p:spPr>
          <a:xfrm>
            <a:off x="320040" y="1885250"/>
            <a:ext cx="35373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000">
                <a:solidFill>
                  <a:srgbClr val="201747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47" name="Google Shape;147;p30"/>
          <p:cNvSpPr txBox="1"/>
          <p:nvPr>
            <p:ph type="subTitle" idx="1"/>
          </p:nvPr>
        </p:nvSpPr>
        <p:spPr>
          <a:xfrm>
            <a:off x="320040" y="2347350"/>
            <a:ext cx="348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800" b="1"/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800" b="1"/>
            </a:lvl9pPr>
          </a:lstStyle>
          <a:p/>
        </p:txBody>
      </p:sp>
      <p:sp>
        <p:nvSpPr>
          <p:cNvPr id="148" name="Google Shape;148;p30"/>
          <p:cNvSpPr/>
          <p:nvPr/>
        </p:nvSpPr>
        <p:spPr>
          <a:xfrm>
            <a:off x="320040" y="951375"/>
            <a:ext cx="818700" cy="1218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out – Quote">
  <p:cSld name="Callout 2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2017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5035500" y="1192700"/>
            <a:ext cx="501900" cy="1170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highlight>
                <a:srgbClr val="EB5159"/>
              </a:highlight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8082600" y="571503"/>
            <a:ext cx="10614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604020202090204"/>
              <a:buNone/>
            </a:pPr>
            <a:r>
              <a:rPr lang="en-GB" sz="10000" b="0" i="0" u="none" strike="noStrike" cap="none">
                <a:solidFill>
                  <a:srgbClr val="DD797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”</a:t>
            </a:r>
            <a:endParaRPr sz="10000" b="0" i="0" u="none" strike="noStrike" cap="none">
              <a:solidFill>
                <a:srgbClr val="DD797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4" name="Google Shape;154;p31"/>
          <p:cNvSpPr txBox="1"/>
          <p:nvPr>
            <p:ph type="title"/>
          </p:nvPr>
        </p:nvSpPr>
        <p:spPr>
          <a:xfrm>
            <a:off x="5035500" y="1469575"/>
            <a:ext cx="3867000" cy="25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1"/>
          <p:cNvSpPr/>
          <p:nvPr/>
        </p:nvSpPr>
        <p:spPr>
          <a:xfrm>
            <a:off x="313227" y="5023325"/>
            <a:ext cx="7930800" cy="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 panose="020B0604020202090204"/>
              <a:buNone/>
            </a:pPr>
            <a:r>
              <a:rPr lang="en-GB" sz="525" b="0" i="0" u="none" strike="noStrike" cap="none">
                <a:solidFill>
                  <a:srgbClr val="0B01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Advisory services offered through SoFi Wealth, LLC. SoFi Lending Corp., CFL #6054612. NMLS #1121636. SoFi Money™ is offered through SoFi Securities LLC ©2018 Social Finance, Inc. Confidential Information. Do not copy or distribute.</a:t>
            </a:r>
            <a:endParaRPr sz="1050" b="0" i="0" u="none" strike="noStrike" cap="none">
              <a:solidFill>
                <a:srgbClr val="0B01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– Title, 2 Columns">
  <p:cSld name="Disclaimer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A9CE"/>
              </a:buClr>
              <a:buSzPts val="2600"/>
              <a:buNone/>
              <a:defRPr sz="2600" i="0" u="none" strike="noStrike" cap="none">
                <a:solidFill>
                  <a:srgbClr val="00A9C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8" name="Google Shape;158;p32"/>
          <p:cNvSpPr txBox="1"/>
          <p:nvPr>
            <p:ph type="body" idx="1"/>
          </p:nvPr>
        </p:nvSpPr>
        <p:spPr>
          <a:xfrm>
            <a:off x="222750" y="813816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9CE"/>
              </a:buClr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type="body" idx="2"/>
          </p:nvPr>
        </p:nvSpPr>
        <p:spPr>
          <a:xfrm>
            <a:off x="4866225" y="813816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– Title, 1 Column">
  <p:cSld name="Disclaimer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i="0" u="none" strike="noStrike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type="body" idx="1"/>
          </p:nvPr>
        </p:nvSpPr>
        <p:spPr>
          <a:xfrm>
            <a:off x="222750" y="813825"/>
            <a:ext cx="85548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9CE"/>
              </a:buClr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– Title, Subtitle">
  <p:cSld name="Title, Subtitle and Two 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i="0" u="none" strike="noStrike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type="subTitle" idx="1"/>
          </p:nvPr>
        </p:nvSpPr>
        <p:spPr>
          <a:xfrm>
            <a:off x="325888" y="705750"/>
            <a:ext cx="8499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201747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rgbClr val="201747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solidFill>
                  <a:srgbClr val="201747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– Title, Subtitle, 2 Columns">
  <p:cSld name="Title and Subtitle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i="0" u="none" strike="noStrike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" name="Google Shape;168;p35"/>
          <p:cNvSpPr txBox="1"/>
          <p:nvPr>
            <p:ph type="subTitle" idx="1"/>
          </p:nvPr>
        </p:nvSpPr>
        <p:spPr>
          <a:xfrm>
            <a:off x="325888" y="705750"/>
            <a:ext cx="8499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201747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rgbClr val="201747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solidFill>
                  <a:srgbClr val="201747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69" name="Google Shape;169;p35"/>
          <p:cNvSpPr txBox="1"/>
          <p:nvPr>
            <p:ph type="body" idx="2"/>
          </p:nvPr>
        </p:nvSpPr>
        <p:spPr>
          <a:xfrm>
            <a:off x="222750" y="1184875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70" name="Google Shape;170;p35"/>
          <p:cNvSpPr txBox="1"/>
          <p:nvPr>
            <p:ph type="body" idx="3"/>
          </p:nvPr>
        </p:nvSpPr>
        <p:spPr>
          <a:xfrm>
            <a:off x="4866225" y="1184875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– Title, Subtitle, 3 Columns">
  <p:cSld name="Title and Subtitle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i="0" u="none" strike="noStrike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Montserrat Black"/>
              <a:buNone/>
              <a:defRPr sz="1800">
                <a:solidFill>
                  <a:srgbClr val="20174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type="subTitle" idx="1"/>
          </p:nvPr>
        </p:nvSpPr>
        <p:spPr>
          <a:xfrm>
            <a:off x="325888" y="705750"/>
            <a:ext cx="8499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201747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rgbClr val="201747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>
                <a:solidFill>
                  <a:srgbClr val="201747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74" name="Google Shape;174;p36"/>
          <p:cNvSpPr txBox="1"/>
          <p:nvPr>
            <p:ph type="body" idx="2"/>
          </p:nvPr>
        </p:nvSpPr>
        <p:spPr>
          <a:xfrm>
            <a:off x="222750" y="1184875"/>
            <a:ext cx="26283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75" name="Google Shape;175;p36"/>
          <p:cNvSpPr txBox="1"/>
          <p:nvPr>
            <p:ph type="body" idx="3"/>
          </p:nvPr>
        </p:nvSpPr>
        <p:spPr>
          <a:xfrm>
            <a:off x="3257725" y="1184875"/>
            <a:ext cx="26283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76" name="Google Shape;176;p36"/>
          <p:cNvSpPr txBox="1"/>
          <p:nvPr>
            <p:ph type="body" idx="4"/>
          </p:nvPr>
        </p:nvSpPr>
        <p:spPr>
          <a:xfrm>
            <a:off x="6292700" y="1184875"/>
            <a:ext cx="26283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rgbClr val="201747"/>
                </a:solidFill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 i="0" u="none" strike="noStrike" cap="none">
                <a:solidFill>
                  <a:srgbClr val="201747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sz="1400" i="0" u="none" strike="noStrike" cap="none">
                <a:solidFill>
                  <a:srgbClr val="201747"/>
                </a:solidFill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 i="0" u="none" strike="noStrike" cap="none">
                <a:solidFill>
                  <a:srgbClr val="201747"/>
                </a:solidFill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i="0" u="none" strike="noStrike" cap="none">
                <a:solidFill>
                  <a:srgbClr val="201747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/ Closing">
  <p:cSld name="Thank You">
    <p:bg>
      <p:bgPr>
        <a:solidFill>
          <a:srgbClr val="201747"/>
        </a:solidFill>
        <a:effectLst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311701" y="2858220"/>
            <a:ext cx="85206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A9CE"/>
              </a:buClr>
              <a:buSzPts val="5627"/>
              <a:buFont typeface="Arial Black" panose="020B0A04020102020204"/>
              <a:buNone/>
              <a:defRPr sz="5625" b="0" i="0" u="none" strike="noStrike" cap="none">
                <a:solidFill>
                  <a:srgbClr val="00A9CE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37"/>
          <p:cNvSpPr/>
          <p:nvPr/>
        </p:nvSpPr>
        <p:spPr>
          <a:xfrm>
            <a:off x="364350" y="1529325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A9C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laimer">
  <p:cSld name="Title and Content">
    <p:bg>
      <p:bgPr>
        <a:solidFill>
          <a:srgbClr val="AB989D"/>
        </a:solidFill>
        <a:effectLst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/>
          <p:nvPr>
            <p:ph type="title"/>
          </p:nvPr>
        </p:nvSpPr>
        <p:spPr>
          <a:xfrm>
            <a:off x="298026" y="304791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None/>
              <a:defRPr i="0" u="none" strike="noStrike" cap="none">
                <a:solidFill>
                  <a:srgbClr val="53565A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Montserrat Black"/>
              <a:buNone/>
              <a:defRPr sz="2600">
                <a:solidFill>
                  <a:srgbClr val="53565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type="subTitle" idx="1"/>
          </p:nvPr>
        </p:nvSpPr>
        <p:spPr>
          <a:xfrm>
            <a:off x="335675" y="876325"/>
            <a:ext cx="40026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700">
                <a:solidFill>
                  <a:srgbClr val="E5E1E6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E5E1E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700">
                <a:solidFill>
                  <a:srgbClr val="E5E1E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700">
                <a:solidFill>
                  <a:srgbClr val="E5E1E6"/>
                </a:solidFill>
              </a:defRPr>
            </a:lvl9pPr>
          </a:lstStyle>
          <a:p/>
        </p:txBody>
      </p:sp>
      <p:sp>
        <p:nvSpPr>
          <p:cNvPr id="183" name="Google Shape;183;p38"/>
          <p:cNvSpPr txBox="1"/>
          <p:nvPr>
            <p:ph type="subTitle" idx="2"/>
          </p:nvPr>
        </p:nvSpPr>
        <p:spPr>
          <a:xfrm>
            <a:off x="4810239" y="876325"/>
            <a:ext cx="40026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700">
                <a:solidFill>
                  <a:srgbClr val="E5E1E6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E5E1E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700">
                <a:solidFill>
                  <a:srgbClr val="E5E1E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700">
                <a:solidFill>
                  <a:srgbClr val="E5E1E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700">
                <a:solidFill>
                  <a:srgbClr val="E5E1E6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lank_2">
    <p:bg>
      <p:bgPr>
        <a:solidFill>
          <a:srgbClr val="201747"/>
        </a:solidFill>
        <a:effectLst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914400" y="914400"/>
            <a:ext cx="72168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gish Idea">
  <p:cSld name="Blank_2_1">
    <p:bg>
      <p:bgPr>
        <a:solidFill>
          <a:srgbClr val="201747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type="title"/>
          </p:nvPr>
        </p:nvSpPr>
        <p:spPr>
          <a:xfrm>
            <a:off x="914400" y="914400"/>
            <a:ext cx="73152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nster Text">
  <p:cSld name="Blank_1">
    <p:bg>
      <p:bgPr>
        <a:solidFill>
          <a:srgbClr val="201747"/>
        </a:solidFill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/>
          <p:nvPr/>
        </p:nvSpPr>
        <p:spPr>
          <a:xfrm rot="10800000" flipH="1">
            <a:off x="1005575" y="914400"/>
            <a:ext cx="889800" cy="1344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1" name="Google Shape;191;p42"/>
          <p:cNvSpPr txBox="1"/>
          <p:nvPr>
            <p:ph type="title"/>
          </p:nvPr>
        </p:nvSpPr>
        <p:spPr>
          <a:xfrm>
            <a:off x="914400" y="1371600"/>
            <a:ext cx="71502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7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0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970525"/>
            <a:ext cx="9144000" cy="178200"/>
          </a:xfrm>
          <a:prstGeom prst="rect">
            <a:avLst/>
          </a:prstGeom>
          <a:solidFill>
            <a:srgbClr val="201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A9CE"/>
              </a:buClr>
              <a:buSzPts val="2600"/>
              <a:buFont typeface="Montserrat Black"/>
              <a:buNone/>
              <a:defRPr sz="2600" b="0" i="0" u="none" strike="noStrike" cap="none">
                <a:solidFill>
                  <a:srgbClr val="00A9CE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20174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body" idx="1"/>
          </p:nvPr>
        </p:nvSpPr>
        <p:spPr>
          <a:xfrm>
            <a:off x="222750" y="816093"/>
            <a:ext cx="85548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9CE"/>
              </a:buClr>
              <a:buSzPts val="1800"/>
              <a:buFont typeface="Montserrat Medium"/>
              <a:buChar char="•"/>
              <a:defRPr sz="18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600"/>
              <a:buFont typeface="Montserrat Medium"/>
              <a:buChar char="–"/>
              <a:defRPr sz="16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400"/>
              <a:buFont typeface="Montserrat Medium"/>
              <a:buChar char="–"/>
              <a:defRPr sz="14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Montserrat Medium"/>
              <a:buChar char="–"/>
              <a:defRPr sz="12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Montserrat Medium"/>
              <a:buChar char="–"/>
              <a:defRPr sz="12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Montserrat Medium"/>
              <a:buChar char="•"/>
              <a:defRPr sz="12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Montserrat Medium"/>
              <a:buChar char="•"/>
              <a:defRPr sz="12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Montserrat Medium"/>
              <a:buChar char="•"/>
              <a:defRPr sz="12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Montserrat Medium"/>
              <a:buChar char="•"/>
              <a:defRPr sz="1200" b="0" i="0" u="none" strike="noStrike" cap="none">
                <a:solidFill>
                  <a:srgbClr val="20174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298025" y="4569775"/>
            <a:ext cx="80565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en-GB" sz="525" b="0" i="0" u="none" strike="noStrike" cap="none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Advisory services offered through SoFi Wealth, LLC. SoFi Lending Corp., CFL #6054612. NMLS #1121636. SoFi Money™ is offered through SoFi Securities LLC ©2018 Social Finance, Inc. Confidential Information. Do not copy or distribute.</a:t>
            </a:r>
            <a:endParaRPr sz="525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810416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90204"/>
              <a:buNone/>
            </a:pPr>
            <a:fld id="{00000000-1234-1234-1234-123412341234}" type="slidenum">
              <a:rPr lang="en-GB" sz="600" b="0" i="0" u="none" strike="noStrike" cap="none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6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ransition spd="slow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3.xml"/><Relationship Id="rId5" Type="http://schemas.openxmlformats.org/officeDocument/2006/relationships/hyperlink" Target="https://gitlab.com/sofiinc/data-science-risk/sequential-models/blob/include_stationary_features/TCN_v1/customer_risk_model_validation.ipynb" TargetMode="External"/><Relationship Id="rId4" Type="http://schemas.openxmlformats.org/officeDocument/2006/relationships/hyperlink" Target="https://gitlab.com/sofiinc/data-science-risk/sequential-models" TargetMode="External"/><Relationship Id="rId3" Type="http://schemas.openxmlformats.org/officeDocument/2006/relationships/hyperlink" Target="https://github.com/philipperemy/keras-tcn" TargetMode="External"/><Relationship Id="rId2" Type="http://schemas.openxmlformats.org/officeDocument/2006/relationships/hyperlink" Target="https://arxiv.org/pdf/1803.01271.pdf" TargetMode="External"/><Relationship Id="rId1" Type="http://schemas.openxmlformats.org/officeDocument/2006/relationships/hyperlink" Target="https://medium.com/the-artificial-impostor/notes-understanding-tensorflow-part-3-7f6633fcc7c7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3"/>
          <p:cNvSpPr txBox="1"/>
          <p:nvPr>
            <p:ph type="title"/>
          </p:nvPr>
        </p:nvSpPr>
        <p:spPr>
          <a:xfrm>
            <a:off x="245063" y="1796090"/>
            <a:ext cx="4676700" cy="1020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800">
                <a:solidFill>
                  <a:srgbClr val="FFFFFF"/>
                </a:solidFill>
              </a:rPr>
              <a:t>Internship Showcase Presentation</a:t>
            </a:r>
            <a:endParaRPr sz="2800"/>
          </a:p>
        </p:txBody>
      </p:sp>
      <p:pic>
        <p:nvPicPr>
          <p:cNvPr id="197" name="Google Shape;197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8150" y="420175"/>
            <a:ext cx="1204727" cy="3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3"/>
          <p:cNvSpPr txBox="1"/>
          <p:nvPr>
            <p:ph type="title"/>
          </p:nvPr>
        </p:nvSpPr>
        <p:spPr>
          <a:xfrm>
            <a:off x="245074" y="4354699"/>
            <a:ext cx="2216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Zhongruo Wang</a:t>
            </a:r>
            <a:endParaRPr lang="en-US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Model Architecture - TCN + LightGBM</a:t>
            </a:r>
            <a:endParaRPr lang="en-GB"/>
          </a:p>
        </p:txBody>
      </p:sp>
      <p:sp>
        <p:nvSpPr>
          <p:cNvPr id="256" name="Google Shape;256;p52"/>
          <p:cNvSpPr txBox="1"/>
          <p:nvPr/>
        </p:nvSpPr>
        <p:spPr>
          <a:xfrm>
            <a:off x="332000" y="779475"/>
            <a:ext cx="46842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Separate data into three categories: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credit and socure features - account level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aggregated transactions features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account level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simple transactions feature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transactions level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Calculate TCN risk score using simple transactions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Calculate customer risk score using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TCN risk score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aggregated transactions features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credit features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1"/>
          <a:srcRect l="8518" t="15519" r="34657" b="25108"/>
          <a:stretch>
            <a:fillRect/>
          </a:stretch>
        </p:blipFill>
        <p:spPr>
          <a:xfrm>
            <a:off x="4463828" y="1211826"/>
            <a:ext cx="4234898" cy="35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/>
          <p:nvPr/>
        </p:nvSpPr>
        <p:spPr>
          <a:xfrm>
            <a:off x="4416402" y="2515137"/>
            <a:ext cx="1657200" cy="220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52"/>
          <p:cNvSpPr/>
          <p:nvPr/>
        </p:nvSpPr>
        <p:spPr>
          <a:xfrm>
            <a:off x="5948421" y="2417187"/>
            <a:ext cx="510600" cy="3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 lang="en-GB"/>
          </a:p>
        </p:txBody>
      </p:sp>
      <p:sp>
        <p:nvSpPr>
          <p:cNvPr id="265" name="Google Shape;265;p53"/>
          <p:cNvSpPr txBox="1"/>
          <p:nvPr/>
        </p:nvSpPr>
        <p:spPr>
          <a:xfrm>
            <a:off x="298025" y="2379300"/>
            <a:ext cx="162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Account level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53"/>
          <p:cNvSpPr txBox="1"/>
          <p:nvPr/>
        </p:nvSpPr>
        <p:spPr>
          <a:xfrm>
            <a:off x="6866150" y="3321750"/>
            <a:ext cx="198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Transactions level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3"/>
          <p:cNvPicPr preferRelativeResize="0"/>
          <p:nvPr/>
        </p:nvPicPr>
        <p:blipFill rotWithShape="1">
          <a:blip r:embed="rId1"/>
          <a:srcRect l="9041"/>
          <a:stretch>
            <a:fillRect/>
          </a:stretch>
        </p:blipFill>
        <p:spPr>
          <a:xfrm>
            <a:off x="3495400" y="1043413"/>
            <a:ext cx="5357425" cy="2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3625" y="2692675"/>
            <a:ext cx="32385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/>
          <p:nvPr/>
        </p:nvSpPr>
        <p:spPr>
          <a:xfrm>
            <a:off x="213625" y="3005475"/>
            <a:ext cx="2721600" cy="267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53"/>
          <p:cNvSpPr/>
          <p:nvPr/>
        </p:nvSpPr>
        <p:spPr>
          <a:xfrm>
            <a:off x="3495400" y="1200275"/>
            <a:ext cx="5357400" cy="1794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53"/>
          <p:cNvSpPr/>
          <p:nvPr/>
        </p:nvSpPr>
        <p:spPr>
          <a:xfrm>
            <a:off x="3495400" y="1200275"/>
            <a:ext cx="5357400" cy="20571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53"/>
          <p:cNvSpPr/>
          <p:nvPr/>
        </p:nvSpPr>
        <p:spPr>
          <a:xfrm>
            <a:off x="213625" y="3273375"/>
            <a:ext cx="2721600" cy="267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53"/>
          <p:cNvSpPr/>
          <p:nvPr/>
        </p:nvSpPr>
        <p:spPr>
          <a:xfrm>
            <a:off x="2935225" y="3005475"/>
            <a:ext cx="516900" cy="267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53"/>
          <p:cNvSpPr/>
          <p:nvPr/>
        </p:nvSpPr>
        <p:spPr>
          <a:xfrm>
            <a:off x="2935225" y="3273375"/>
            <a:ext cx="516900" cy="267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/>
        </p:nvSpPr>
        <p:spPr>
          <a:xfrm>
            <a:off x="332000" y="779475"/>
            <a:ext cx="44832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TCN: Temporal Convolutional Networks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Autoregressive model works similar to RNN (Recurrent Neural Network)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TCN vs. RNNs (GRU, LSTM)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Achieves better and faster performances on many tasks.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More parallelized: faster training.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Lower memory requirement.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Long-term dependencies.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More detailed information for TCN can be found in the Appendix.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4"/>
          <p:cNvPicPr preferRelativeResize="0"/>
          <p:nvPr/>
        </p:nvPicPr>
        <p:blipFill rotWithShape="1">
          <a:blip r:embed="rId1"/>
          <a:srcRect b="40610"/>
          <a:stretch>
            <a:fillRect/>
          </a:stretch>
        </p:blipFill>
        <p:spPr>
          <a:xfrm>
            <a:off x="5094775" y="743400"/>
            <a:ext cx="3899725" cy="25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4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Model Architecture - TCN general information </a:t>
            </a:r>
            <a:endParaRPr lang="en-GB"/>
          </a:p>
        </p:txBody>
      </p:sp>
      <p:sp>
        <p:nvSpPr>
          <p:cNvPr id="282" name="Google Shape;282;p54"/>
          <p:cNvSpPr txBox="1"/>
          <p:nvPr/>
        </p:nvSpPr>
        <p:spPr>
          <a:xfrm>
            <a:off x="5584375" y="1768313"/>
            <a:ext cx="1555200" cy="34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FA8D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TCN</a:t>
            </a:r>
            <a:endParaRPr>
              <a:solidFill>
                <a:srgbClr val="6FA8D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54"/>
          <p:cNvSpPr/>
          <p:nvPr/>
        </p:nvSpPr>
        <p:spPr>
          <a:xfrm>
            <a:off x="7895001" y="779483"/>
            <a:ext cx="1023300" cy="65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/>
        </p:nvSpPr>
        <p:spPr>
          <a:xfrm>
            <a:off x="332000" y="779475"/>
            <a:ext cx="44832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Each user has a sequence of transactions.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For each user at each time step: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Encode categorical features into embeddings.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Concatenate embedded categorical features with numerical features.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Feed the sequence of vectors into a sequential encoder: TCN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Feed the output vector at the last time step into a multi-layer perceptron to predict target.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Current TCN has effective history = 32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15200" y="743400"/>
            <a:ext cx="3941875" cy="39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5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Model Architecture - My adaptations</a:t>
            </a:r>
            <a:endParaRPr lang="en-GB"/>
          </a:p>
        </p:txBody>
      </p:sp>
      <p:sp>
        <p:nvSpPr>
          <p:cNvPr id="291" name="Google Shape;291;p55"/>
          <p:cNvSpPr txBox="1"/>
          <p:nvPr/>
        </p:nvSpPr>
        <p:spPr>
          <a:xfrm>
            <a:off x="5486400" y="1682975"/>
            <a:ext cx="1555200" cy="34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FA8D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TCN</a:t>
            </a:r>
            <a:endParaRPr>
              <a:solidFill>
                <a:srgbClr val="6FA8D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6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297" name="Google Shape;297;p56"/>
          <p:cNvSpPr txBox="1"/>
          <p:nvPr/>
        </p:nvSpPr>
        <p:spPr>
          <a:xfrm>
            <a:off x="332000" y="779475"/>
            <a:ext cx="7742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Performance - OOF - LGBM vs. TCN + LGBM</a:t>
            </a:r>
            <a:endParaRPr lang="en-GB"/>
          </a:p>
        </p:txBody>
      </p:sp>
      <p:sp>
        <p:nvSpPr>
          <p:cNvPr id="303" name="Google Shape;303;p57"/>
          <p:cNvSpPr txBox="1"/>
          <p:nvPr/>
        </p:nvSpPr>
        <p:spPr>
          <a:xfrm>
            <a:off x="179600" y="855675"/>
            <a:ext cx="86733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Customer Risk Model - Out-of-fold and grouped by borrower_id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 borrower can only appear in either train or validation data, but not both.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Average Precision: Area under the Precision-Recall curve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LGBM baseline:     0.893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TCN + LGBM:          0.927</a:t>
            </a: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TCN + LGBM outperforms when the nr_past_returns = 0, when catching initial fraud attempt.</a:t>
            </a: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84600" y="2392350"/>
            <a:ext cx="3349479" cy="23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95800" y="2392350"/>
            <a:ext cx="3349479" cy="2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8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Performance - OOT - LGBM vs. TCN + LGBM</a:t>
            </a:r>
            <a:endParaRPr lang="en-GB"/>
          </a:p>
        </p:txBody>
      </p:sp>
      <p:sp>
        <p:nvSpPr>
          <p:cNvPr id="311" name="Google Shape;311;p58"/>
          <p:cNvSpPr txBox="1"/>
          <p:nvPr/>
        </p:nvSpPr>
        <p:spPr>
          <a:xfrm>
            <a:off x="179600" y="855675"/>
            <a:ext cx="86733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Customer Risk Model - Out-of-time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Average Precision: Area under the Precision-Recall curve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LGBM baseline:     0.986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TCN + LGBM:          0.993</a:t>
            </a: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TCN+LGBM outperforms when capturing initial fraud, and on new borrowers.</a:t>
            </a: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2575" y="2505700"/>
            <a:ext cx="2743200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00400" y="2505700"/>
            <a:ext cx="2743200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73725" y="2505700"/>
            <a:ext cx="2743200" cy="202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Performance - OOT - LGBM vs. TCN + LGBM</a:t>
            </a:r>
            <a:endParaRPr lang="en-GB"/>
          </a:p>
        </p:txBody>
      </p:sp>
      <p:sp>
        <p:nvSpPr>
          <p:cNvPr id="320" name="Google Shape;320;p59"/>
          <p:cNvSpPr txBox="1"/>
          <p:nvPr/>
        </p:nvSpPr>
        <p:spPr>
          <a:xfrm>
            <a:off x="179600" y="855675"/>
            <a:ext cx="86733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Customer Risk Model - Out-of-time segmented by time - weekly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Performances drops as time goes on -&gt; need to refit periodically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4133" y="1625575"/>
            <a:ext cx="25603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77209" y="1625575"/>
            <a:ext cx="25603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9"/>
          <p:cNvPicPr preferRelativeResize="0"/>
          <p:nvPr/>
        </p:nvPicPr>
        <p:blipFill rotWithShape="1">
          <a:blip r:embed="rId3"/>
          <a:srcRect l="-1290" r="1289"/>
          <a:stretch>
            <a:fillRect/>
          </a:stretch>
        </p:blipFill>
        <p:spPr>
          <a:xfrm>
            <a:off x="6080287" y="1625575"/>
            <a:ext cx="25603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4138" y="3271500"/>
            <a:ext cx="25603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277215" y="3271500"/>
            <a:ext cx="256032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49438" y="856566"/>
            <a:ext cx="609904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0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Performance </a:t>
            </a:r>
            <a:endParaRPr lang="en-GB"/>
          </a:p>
        </p:txBody>
      </p:sp>
      <p:sp>
        <p:nvSpPr>
          <p:cNvPr id="332" name="Google Shape;332;p60"/>
          <p:cNvSpPr txBox="1"/>
          <p:nvPr/>
        </p:nvSpPr>
        <p:spPr>
          <a:xfrm>
            <a:off x="103400" y="855675"/>
            <a:ext cx="2904900" cy="3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Performance on top 5 pctls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❏"/>
            </a:pPr>
            <a:r>
              <a:rPr lang="en-GB" sz="1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LGBM Baseline:</a:t>
            </a: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❏"/>
            </a:pPr>
            <a:r>
              <a:rPr lang="en-GB" sz="1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TCN + LGBM:</a:t>
            </a: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49438" y="2798540"/>
            <a:ext cx="6099050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0"/>
          <p:cNvSpPr/>
          <p:nvPr/>
        </p:nvSpPr>
        <p:spPr>
          <a:xfrm>
            <a:off x="4139300" y="856575"/>
            <a:ext cx="1518600" cy="1828800"/>
          </a:xfrm>
          <a:prstGeom prst="rect">
            <a:avLst/>
          </a:prstGeom>
          <a:solidFill>
            <a:srgbClr val="DD7975">
              <a:alpha val="955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60"/>
          <p:cNvSpPr/>
          <p:nvPr/>
        </p:nvSpPr>
        <p:spPr>
          <a:xfrm>
            <a:off x="4139300" y="2798550"/>
            <a:ext cx="1518600" cy="1828800"/>
          </a:xfrm>
          <a:prstGeom prst="rect">
            <a:avLst/>
          </a:prstGeom>
          <a:solidFill>
            <a:srgbClr val="DD7975">
              <a:alpha val="955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6" name="Google Shape;336;p60"/>
          <p:cNvSpPr/>
          <p:nvPr/>
        </p:nvSpPr>
        <p:spPr>
          <a:xfrm>
            <a:off x="3117950" y="856575"/>
            <a:ext cx="409800" cy="1828800"/>
          </a:xfrm>
          <a:prstGeom prst="rect">
            <a:avLst/>
          </a:prstGeom>
          <a:solidFill>
            <a:srgbClr val="DD7975">
              <a:alpha val="955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p60"/>
          <p:cNvSpPr/>
          <p:nvPr/>
        </p:nvSpPr>
        <p:spPr>
          <a:xfrm>
            <a:off x="3117950" y="2798550"/>
            <a:ext cx="409800" cy="1828800"/>
          </a:xfrm>
          <a:prstGeom prst="rect">
            <a:avLst/>
          </a:prstGeom>
          <a:solidFill>
            <a:srgbClr val="DD7975">
              <a:alpha val="955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Feature Importance </a:t>
            </a:r>
            <a:endParaRPr lang="en-GB"/>
          </a:p>
        </p:txBody>
      </p:sp>
      <p:pic>
        <p:nvPicPr>
          <p:cNvPr id="343" name="Google Shape;343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3800" y="892975"/>
            <a:ext cx="4001875" cy="40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00" y="892975"/>
            <a:ext cx="4160520" cy="40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1"/>
          <p:cNvSpPr txBox="1"/>
          <p:nvPr/>
        </p:nvSpPr>
        <p:spPr>
          <a:xfrm>
            <a:off x="2126625" y="768096"/>
            <a:ext cx="1372500" cy="23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LightGBM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6312425" y="768096"/>
            <a:ext cx="1372500" cy="23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TCN+LightGBM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204" name="Google Shape;204;p44"/>
          <p:cNvSpPr txBox="1"/>
          <p:nvPr/>
        </p:nvSpPr>
        <p:spPr>
          <a:xfrm>
            <a:off x="332000" y="779475"/>
            <a:ext cx="7742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Thanks!</a:t>
            </a:r>
            <a:endParaRPr lang="en-GB"/>
          </a:p>
        </p:txBody>
      </p:sp>
      <p:sp>
        <p:nvSpPr>
          <p:cNvPr id="352" name="Google Shape;352;p62"/>
          <p:cNvSpPr txBox="1"/>
          <p:nvPr/>
        </p:nvSpPr>
        <p:spPr>
          <a:xfrm>
            <a:off x="332000" y="779475"/>
            <a:ext cx="7742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Any questions, comments, and suggestions?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Currently building an end-to-end TCN model that takes in the sequential features and tabular features at the same time.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Appendix!</a:t>
            </a:r>
            <a:endParaRPr lang="en-GB"/>
          </a:p>
        </p:txBody>
      </p:sp>
      <p:sp>
        <p:nvSpPr>
          <p:cNvPr id="358" name="Google Shape;358;p63"/>
          <p:cNvSpPr txBox="1"/>
          <p:nvPr/>
        </p:nvSpPr>
        <p:spPr>
          <a:xfrm>
            <a:off x="332000" y="779475"/>
            <a:ext cx="82359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Information on TCN: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Introduction of the TCN Architecture:  </a:t>
            </a:r>
            <a:r>
              <a:rPr lang="en-GB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https://medium.com/the-artificial-impostor/notes-understanding-tensorflow-part-3-7f6633fcc7c7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Original Paper: </a:t>
            </a:r>
            <a:r>
              <a:rPr lang="en-GB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https://arxiv.org/pdf/1803.01271.pdf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Informative documentations: </a:t>
            </a:r>
            <a:r>
              <a:rPr lang="en-GB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https://github.com/philipperemy/keras-tcn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Current TCN API: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https://gitlab.com/sofiinc/data-science-risk/sequential-models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Detailed Model Validation: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https://gitlab.com/sofiinc/data-science-risk/sequential-models/blob/include_stationary_features/TCN_v1/customer_risk_model_validation.ipynb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4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How does our TCN API work?</a:t>
            </a:r>
            <a:endParaRPr lang="en-GB"/>
          </a:p>
        </p:txBody>
      </p:sp>
      <p:pic>
        <p:nvPicPr>
          <p:cNvPr id="364" name="Google Shape;364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3300" y="1211437"/>
            <a:ext cx="7993825" cy="31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4"/>
          <p:cNvSpPr/>
          <p:nvPr/>
        </p:nvSpPr>
        <p:spPr>
          <a:xfrm>
            <a:off x="2625425" y="1393050"/>
            <a:ext cx="5713200" cy="11787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p64"/>
          <p:cNvSpPr/>
          <p:nvPr/>
        </p:nvSpPr>
        <p:spPr>
          <a:xfrm>
            <a:off x="8338625" y="2372975"/>
            <a:ext cx="300900" cy="198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64"/>
          <p:cNvSpPr/>
          <p:nvPr/>
        </p:nvSpPr>
        <p:spPr>
          <a:xfrm>
            <a:off x="2625425" y="1393050"/>
            <a:ext cx="5713200" cy="13764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64"/>
          <p:cNvSpPr/>
          <p:nvPr/>
        </p:nvSpPr>
        <p:spPr>
          <a:xfrm>
            <a:off x="8338625" y="2571875"/>
            <a:ext cx="300900" cy="198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64"/>
          <p:cNvSpPr/>
          <p:nvPr/>
        </p:nvSpPr>
        <p:spPr>
          <a:xfrm>
            <a:off x="2625325" y="1393050"/>
            <a:ext cx="5713200" cy="1569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" name="Google Shape;370;p64"/>
          <p:cNvSpPr/>
          <p:nvPr/>
        </p:nvSpPr>
        <p:spPr>
          <a:xfrm>
            <a:off x="8338625" y="2770650"/>
            <a:ext cx="300900" cy="198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64"/>
          <p:cNvSpPr/>
          <p:nvPr/>
        </p:nvSpPr>
        <p:spPr>
          <a:xfrm>
            <a:off x="2625325" y="1578425"/>
            <a:ext cx="5713200" cy="1569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64"/>
          <p:cNvSpPr/>
          <p:nvPr/>
        </p:nvSpPr>
        <p:spPr>
          <a:xfrm>
            <a:off x="8338625" y="2956025"/>
            <a:ext cx="300900" cy="198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64"/>
          <p:cNvSpPr/>
          <p:nvPr/>
        </p:nvSpPr>
        <p:spPr>
          <a:xfrm>
            <a:off x="2625325" y="2161025"/>
            <a:ext cx="5713200" cy="1569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p64"/>
          <p:cNvSpPr/>
          <p:nvPr/>
        </p:nvSpPr>
        <p:spPr>
          <a:xfrm>
            <a:off x="8338625" y="3532025"/>
            <a:ext cx="300900" cy="198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p64"/>
          <p:cNvSpPr/>
          <p:nvPr/>
        </p:nvSpPr>
        <p:spPr>
          <a:xfrm>
            <a:off x="2625425" y="2754100"/>
            <a:ext cx="5713200" cy="1569900"/>
          </a:xfrm>
          <a:prstGeom prst="rect">
            <a:avLst/>
          </a:prstGeom>
          <a:solidFill>
            <a:srgbClr val="DD7975">
              <a:alpha val="19100"/>
            </a:srgbClr>
          </a:solidFill>
          <a:ln w="9525" cap="flat" cmpd="sng">
            <a:solidFill>
              <a:srgbClr val="DD7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p64"/>
          <p:cNvSpPr/>
          <p:nvPr/>
        </p:nvSpPr>
        <p:spPr>
          <a:xfrm>
            <a:off x="8338625" y="4125100"/>
            <a:ext cx="300900" cy="198900"/>
          </a:xfrm>
          <a:prstGeom prst="rect">
            <a:avLst/>
          </a:prstGeom>
          <a:solidFill>
            <a:srgbClr val="00A9CE">
              <a:alpha val="34830"/>
            </a:srgbClr>
          </a:solidFill>
          <a:ln w="9525" cap="flat" cmpd="sng">
            <a:solidFill>
              <a:srgbClr val="00A9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210" name="Google Shape;210;p45"/>
          <p:cNvSpPr txBox="1"/>
          <p:nvPr/>
        </p:nvSpPr>
        <p:spPr>
          <a:xfrm>
            <a:off x="332000" y="779475"/>
            <a:ext cx="7742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Project Overview</a:t>
            </a:r>
            <a:endParaRPr lang="en-GB"/>
          </a:p>
        </p:txBody>
      </p:sp>
      <p:sp>
        <p:nvSpPr>
          <p:cNvPr id="216" name="Google Shape;216;p46"/>
          <p:cNvSpPr txBox="1"/>
          <p:nvPr/>
        </p:nvSpPr>
        <p:spPr>
          <a:xfrm>
            <a:off x="332000" y="779475"/>
            <a:ext cx="85548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Internship Objective: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Extract and incorporate signals from our behavioral data for our risk 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Investigated SoFi Money measurement and </a:t>
            </a: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data.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Background and Context: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Our current implementation of customer risk model uses users’ credit, socure and aggregated transactions features to predict the likelihood an account being risky.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It is built with LightGBM (gradient boosting tree), which takes in tabular data.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Assumption: May obtain a performance lift by extract sequential signals from time series data.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Solution: Temporal Convolutional Network (TCN)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built a TCN classifier that takes in sequential transactions data and predict a score reflecting the riskiness of an account. Then the score currently acts as an input feature for our current lgbm model.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Project Overview</a:t>
            </a:r>
            <a:endParaRPr lang="en-GB"/>
          </a:p>
        </p:txBody>
      </p:sp>
      <p:sp>
        <p:nvSpPr>
          <p:cNvPr id="222" name="Google Shape;222;p47"/>
          <p:cNvSpPr txBox="1"/>
          <p:nvPr/>
        </p:nvSpPr>
        <p:spPr>
          <a:xfrm>
            <a:off x="332000" y="779475"/>
            <a:ext cx="85548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Deliverable: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customer risk model by combining TCN and LightGBM.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generalized TCN classifier API in PyTorch.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Performance: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On OOT validation, for the top 5% of accounts which the models deem risky: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LGBM baseline captures 88.5% of risky accounts; false positive rate = 9.1%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TCN + LGBM captures 92.2% of risky accounts; false positive rate = 5.34%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228" name="Google Shape;228;p48"/>
          <p:cNvSpPr txBox="1"/>
          <p:nvPr/>
        </p:nvSpPr>
        <p:spPr>
          <a:xfrm>
            <a:off x="332000" y="779475"/>
            <a:ext cx="7742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9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 lang="en-GB"/>
          </a:p>
        </p:txBody>
      </p:sp>
      <p:sp>
        <p:nvSpPr>
          <p:cNvPr id="234" name="Google Shape;234;p49"/>
          <p:cNvSpPr txBox="1"/>
          <p:nvPr/>
        </p:nvSpPr>
        <p:spPr>
          <a:xfrm>
            <a:off x="332000" y="779475"/>
            <a:ext cx="84270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Two dataset: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Target definition: at the current time, True if an user has exhibited high risk behaviors in the past.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Has charge offs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Has check bounces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Negative account balance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Targets are created on the account level, and we used the same target for transactions level.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5" name="Google Shape;235;p49"/>
          <p:cNvGraphicFramePr/>
          <p:nvPr/>
        </p:nvGraphicFramePr>
        <p:xfrm>
          <a:off x="926000" y="115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{13ABDFC0-9BB6-4C6A-89A2-9D68730EAB1D}</a:tableStyleId>
              </a:tblPr>
              <a:tblGrid>
                <a:gridCol w="1330825"/>
                <a:gridCol w="3255075"/>
                <a:gridCol w="775550"/>
                <a:gridCol w="804225"/>
                <a:gridCol w="906475"/>
              </a:tblGrid>
              <a:tr h="25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dataframe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 : pos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length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n_borrowers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32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Account level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One row for each user for each day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14:1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2,096,968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24158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27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Transactions level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Past transactions made by users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19:1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817,174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23308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 lang="en-GB"/>
          </a:p>
        </p:txBody>
      </p:sp>
      <p:sp>
        <p:nvSpPr>
          <p:cNvPr id="241" name="Google Shape;241;p50"/>
          <p:cNvSpPr txBox="1"/>
          <p:nvPr/>
        </p:nvSpPr>
        <p:spPr>
          <a:xfrm>
            <a:off x="298025" y="2379300"/>
            <a:ext cx="162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Account level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50"/>
          <p:cNvSpPr txBox="1"/>
          <p:nvPr/>
        </p:nvSpPr>
        <p:spPr>
          <a:xfrm>
            <a:off x="6866150" y="3321750"/>
            <a:ext cx="198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Transactions level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50"/>
          <p:cNvPicPr preferRelativeResize="0"/>
          <p:nvPr/>
        </p:nvPicPr>
        <p:blipFill rotWithShape="1">
          <a:blip r:embed="rId1"/>
          <a:srcRect l="9041"/>
          <a:stretch>
            <a:fillRect/>
          </a:stretch>
        </p:blipFill>
        <p:spPr>
          <a:xfrm>
            <a:off x="3495400" y="1043413"/>
            <a:ext cx="5357425" cy="2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3625" y="2692675"/>
            <a:ext cx="32385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250" name="Google Shape;250;p51"/>
          <p:cNvSpPr txBox="1"/>
          <p:nvPr/>
        </p:nvSpPr>
        <p:spPr>
          <a:xfrm>
            <a:off x="332000" y="779475"/>
            <a:ext cx="7742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❏"/>
            </a:pPr>
            <a:r>
              <a:rPr lang="en-GB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cial Finance Template">
  <a:themeElements>
    <a:clrScheme name="SoFi">
      <a:dk1>
        <a:srgbClr val="333333"/>
      </a:dk1>
      <a:lt1>
        <a:srgbClr val="FFFFFF"/>
      </a:lt1>
      <a:dk2>
        <a:srgbClr val="5E5E5E"/>
      </a:dk2>
      <a:lt2>
        <a:srgbClr val="5543B1"/>
      </a:lt2>
      <a:accent1>
        <a:srgbClr val="29C4F3"/>
      </a:accent1>
      <a:accent2>
        <a:srgbClr val="FF991D"/>
      </a:accent2>
      <a:accent3>
        <a:srgbClr val="EE417B"/>
      </a:accent3>
      <a:accent4>
        <a:srgbClr val="FCC53F"/>
      </a:accent4>
      <a:accent5>
        <a:srgbClr val="17417B"/>
      </a:accent5>
      <a:accent6>
        <a:srgbClr val="9CCB3B"/>
      </a:accent6>
      <a:hlink>
        <a:srgbClr val="47BDA4"/>
      </a:hlink>
      <a:folHlink>
        <a:srgbClr val="47BD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4748</Words>
  <Application>WPS Spreadsheets</Application>
  <PresentationFormat/>
  <Paragraphs>280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SimSun</vt:lpstr>
      <vt:lpstr>Wingdings</vt:lpstr>
      <vt:lpstr>Arial</vt:lpstr>
      <vt:lpstr>Montserrat Black</vt:lpstr>
      <vt:lpstr>Thonburi</vt:lpstr>
      <vt:lpstr>Montserrat Medium</vt:lpstr>
      <vt:lpstr>Montserrat</vt:lpstr>
      <vt:lpstr>Noto Sans Symbols</vt:lpstr>
      <vt:lpstr>Helvetica Neue</vt:lpstr>
      <vt:lpstr>Montserrat ExtraBold</vt:lpstr>
      <vt:lpstr>Arial Black</vt:lpstr>
      <vt:lpstr>微软雅黑</vt:lpstr>
      <vt:lpstr>PingFang SC</vt:lpstr>
      <vt:lpstr>Arial Unicode MS</vt:lpstr>
      <vt:lpstr>Wingdings</vt:lpstr>
      <vt:lpstr>Songti SC</vt:lpstr>
      <vt:lpstr>Simple Light</vt:lpstr>
      <vt:lpstr>Social Finance Template</vt:lpstr>
      <vt:lpstr>George Xu 08/05/2019</vt:lpstr>
      <vt:lpstr>Content</vt:lpstr>
      <vt:lpstr>Content</vt:lpstr>
      <vt:lpstr>Project Overview</vt:lpstr>
      <vt:lpstr>Project Overview</vt:lpstr>
      <vt:lpstr>Content</vt:lpstr>
      <vt:lpstr>Data</vt:lpstr>
      <vt:lpstr>Example</vt:lpstr>
      <vt:lpstr>Content</vt:lpstr>
      <vt:lpstr>Model Architecture - TCN + LightGBM</vt:lpstr>
      <vt:lpstr>Example</vt:lpstr>
      <vt:lpstr>Model Architecture - TCN general information </vt:lpstr>
      <vt:lpstr>Model Architecture - My adaptations</vt:lpstr>
      <vt:lpstr>Content</vt:lpstr>
      <vt:lpstr>Performance - OOF - LGBM vs. TCN + LGBM</vt:lpstr>
      <vt:lpstr>Performance - OOT - LGBM vs. TCN + LGBM</vt:lpstr>
      <vt:lpstr>Performance - OOT - LGBM vs. TCN + LGBM</vt:lpstr>
      <vt:lpstr>Performance </vt:lpstr>
      <vt:lpstr>Feature Importance </vt:lpstr>
      <vt:lpstr>Thanks!</vt:lpstr>
      <vt:lpstr>Appendix!</vt:lpstr>
      <vt:lpstr>How does our TCN API work?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Showcase Presentation</dc:title>
  <dc:creator/>
  <cp:lastModifiedBy>zwang</cp:lastModifiedBy>
  <cp:revision>1</cp:revision>
  <dcterms:created xsi:type="dcterms:W3CDTF">2020-08-24T23:22:46Z</dcterms:created>
  <dcterms:modified xsi:type="dcterms:W3CDTF">2020-08-24T23:22:46Z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1033-2.3.0.3826</vt:lpwstr>
  </property>
</Properties>
</file>